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56" r:id="rId6"/>
    <p:sldId id="259" r:id="rId7"/>
    <p:sldId id="257" r:id="rId8"/>
    <p:sldId id="260" r:id="rId9"/>
    <p:sldId id="262" r:id="rId10"/>
    <p:sldId id="258" r:id="rId11"/>
    <p:sldId id="261" r:id="rId12"/>
    <p:sldId id="264" r:id="rId13"/>
    <p:sldId id="265" r:id="rId14"/>
    <p:sldId id="266" r:id="rId15"/>
    <p:sldId id="271" r:id="rId16"/>
    <p:sldId id="267" r:id="rId17"/>
    <p:sldId id="263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D0610-7E4C-48AF-9C30-439D042BC278}" v="445" dt="2019-10-09T16:31:07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iege, Tim" userId="eebacce4-d5a5-49ed-9241-95f1a16f0ddf" providerId="ADAL" clId="{1F5D0610-7E4C-48AF-9C30-439D042BC278}"/>
    <pc:docChg chg="custSel addSld delSld modSld sldOrd">
      <pc:chgData name="LeSiege, Tim" userId="eebacce4-d5a5-49ed-9241-95f1a16f0ddf" providerId="ADAL" clId="{1F5D0610-7E4C-48AF-9C30-439D042BC278}" dt="2019-10-09T16:31:07.667" v="444" actId="2711"/>
      <pc:docMkLst>
        <pc:docMk/>
      </pc:docMkLst>
      <pc:sldChg chg="add del">
        <pc:chgData name="LeSiege, Tim" userId="eebacce4-d5a5-49ed-9241-95f1a16f0ddf" providerId="ADAL" clId="{1F5D0610-7E4C-48AF-9C30-439D042BC278}" dt="2019-10-09T15:48:02.662" v="1"/>
        <pc:sldMkLst>
          <pc:docMk/>
          <pc:sldMk cId="459820062" sldId="271"/>
        </pc:sldMkLst>
      </pc:sldChg>
      <pc:sldChg chg="addSp delSp modSp add">
        <pc:chgData name="LeSiege, Tim" userId="eebacce4-d5a5-49ed-9241-95f1a16f0ddf" providerId="ADAL" clId="{1F5D0610-7E4C-48AF-9C30-439D042BC278}" dt="2019-10-09T15:53:57.454" v="371" actId="1076"/>
        <pc:sldMkLst>
          <pc:docMk/>
          <pc:sldMk cId="2729375351" sldId="271"/>
        </pc:sldMkLst>
        <pc:spChg chg="del mod">
          <ac:chgData name="LeSiege, Tim" userId="eebacce4-d5a5-49ed-9241-95f1a16f0ddf" providerId="ADAL" clId="{1F5D0610-7E4C-48AF-9C30-439D042BC278}" dt="2019-10-09T15:48:18.961" v="4" actId="478"/>
          <ac:spMkLst>
            <pc:docMk/>
            <pc:sldMk cId="2729375351" sldId="271"/>
            <ac:spMk id="5" creationId="{B4AF9221-9EAD-4B70-800A-5707059CE551}"/>
          </ac:spMkLst>
        </pc:spChg>
        <pc:spChg chg="add mod">
          <ac:chgData name="LeSiege, Tim" userId="eebacce4-d5a5-49ed-9241-95f1a16f0ddf" providerId="ADAL" clId="{1F5D0610-7E4C-48AF-9C30-439D042BC278}" dt="2019-10-09T15:51:52.271" v="235" actId="20577"/>
          <ac:spMkLst>
            <pc:docMk/>
            <pc:sldMk cId="2729375351" sldId="271"/>
            <ac:spMk id="7" creationId="{FF8900FD-F8AD-465B-9C6F-3BE4683E4E4D}"/>
          </ac:spMkLst>
        </pc:spChg>
        <pc:spChg chg="add mod">
          <ac:chgData name="LeSiege, Tim" userId="eebacce4-d5a5-49ed-9241-95f1a16f0ddf" providerId="ADAL" clId="{1F5D0610-7E4C-48AF-9C30-439D042BC278}" dt="2019-10-09T15:53:57.454" v="371" actId="1076"/>
          <ac:spMkLst>
            <pc:docMk/>
            <pc:sldMk cId="2729375351" sldId="271"/>
            <ac:spMk id="8" creationId="{340336C6-C2E2-4416-8E8D-3836C1300056}"/>
          </ac:spMkLst>
        </pc:spChg>
        <pc:picChg chg="add mod">
          <ac:chgData name="LeSiege, Tim" userId="eebacce4-d5a5-49ed-9241-95f1a16f0ddf" providerId="ADAL" clId="{1F5D0610-7E4C-48AF-9C30-439D042BC278}" dt="2019-10-09T15:52:32.214" v="236" actId="1076"/>
          <ac:picMkLst>
            <pc:docMk/>
            <pc:sldMk cId="2729375351" sldId="271"/>
            <ac:picMk id="6" creationId="{EC06D385-6B4C-4DB3-9106-F5ADADD2C63E}"/>
          </ac:picMkLst>
        </pc:picChg>
      </pc:sldChg>
      <pc:sldChg chg="delSp modSp add ord">
        <pc:chgData name="LeSiege, Tim" userId="eebacce4-d5a5-49ed-9241-95f1a16f0ddf" providerId="ADAL" clId="{1F5D0610-7E4C-48AF-9C30-439D042BC278}" dt="2019-10-09T16:31:07.667" v="444" actId="2711"/>
        <pc:sldMkLst>
          <pc:docMk/>
          <pc:sldMk cId="1031469015" sldId="272"/>
        </pc:sldMkLst>
        <pc:spChg chg="del">
          <ac:chgData name="LeSiege, Tim" userId="eebacce4-d5a5-49ed-9241-95f1a16f0ddf" providerId="ADAL" clId="{1F5D0610-7E4C-48AF-9C30-439D042BC278}" dt="2019-10-09T16:30:25.760" v="431" actId="478"/>
          <ac:spMkLst>
            <pc:docMk/>
            <pc:sldMk cId="1031469015" sldId="272"/>
            <ac:spMk id="2" creationId="{334DA480-4D72-4C88-9D11-08A4C6D3C45E}"/>
          </ac:spMkLst>
        </pc:spChg>
        <pc:spChg chg="mod">
          <ac:chgData name="LeSiege, Tim" userId="eebacce4-d5a5-49ed-9241-95f1a16f0ddf" providerId="ADAL" clId="{1F5D0610-7E4C-48AF-9C30-439D042BC278}" dt="2019-10-09T16:31:07.667" v="444" actId="2711"/>
          <ac:spMkLst>
            <pc:docMk/>
            <pc:sldMk cId="1031469015" sldId="272"/>
            <ac:spMk id="3" creationId="{E14B698A-2ED7-4A84-9F68-158933E778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73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12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8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8E7FE2-FE3A-45C5-B739-E9236155867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1A6313-B245-487A-9399-099C6A4B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irports-gis.faa.gov/agis/public/#/publi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698A-2ED7-4A84-9F68-158933E7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447614" cy="5092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Maine Aeronautical Advisory Board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10-9-2019</a:t>
            </a:r>
          </a:p>
        </p:txBody>
      </p:sp>
    </p:spTree>
    <p:extLst>
      <p:ext uri="{BB962C8B-B14F-4D97-AF65-F5344CB8AC3E}">
        <p14:creationId xmlns:p14="http://schemas.microsoft.com/office/powerpoint/2010/main" val="103146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F9221-9EAD-4B70-800A-5707059CE551}"/>
              </a:ext>
            </a:extLst>
          </p:cNvPr>
          <p:cNvSpPr txBox="1"/>
          <p:nvPr/>
        </p:nvSpPr>
        <p:spPr>
          <a:xfrm>
            <a:off x="1" y="7717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Airport Responsibilities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F5290-2261-48B1-B065-D345DB1B73B9}"/>
              </a:ext>
            </a:extLst>
          </p:cNvPr>
          <p:cNvSpPr/>
          <p:nvPr/>
        </p:nvSpPr>
        <p:spPr>
          <a:xfrm>
            <a:off x="562061" y="1356518"/>
            <a:ext cx="10515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FAA has defined an acceptable maintenance-management program, and this report fulfills many</a:t>
            </a:r>
          </a:p>
          <a:p>
            <a:r>
              <a:rPr lang="en-US" dirty="0">
                <a:latin typeface="Calibri" panose="020F0502020204030204" pitchFamily="34" charset="0"/>
              </a:rPr>
              <a:t>requirements of such a program, including documenting: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Locations of all runways, taxiways, and aprons.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Dimensions of the pavement system.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Types of pavement.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Year of construction or most recent major rehabilitation.</a:t>
            </a:r>
          </a:p>
          <a:p>
            <a:r>
              <a:rPr lang="en-US" dirty="0">
                <a:latin typeface="Calibri" panose="020F0502020204030204" pitchFamily="34" charset="0"/>
              </a:rPr>
              <a:t>In accordance with best practices, the airport owner should be an active participant specifically by</a:t>
            </a:r>
          </a:p>
          <a:p>
            <a:r>
              <a:rPr lang="en-US" dirty="0">
                <a:latin typeface="Calibri" panose="020F0502020204030204" pitchFamily="34" charset="0"/>
              </a:rPr>
              <a:t>implementing the following actions: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Conduct a "drive-by" inspection at least monthly to detect changes in pavement condition.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Record the date of each "drive-by" inspection and any maintenance performed as a result.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Document all maintenance activities.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Document detailed inspection information with a history of recorded pavement deterioration by</a:t>
            </a:r>
          </a:p>
          <a:p>
            <a:r>
              <a:rPr lang="en-US" dirty="0">
                <a:latin typeface="Calibri" panose="020F0502020204030204" pitchFamily="34" charset="0"/>
              </a:rPr>
              <a:t>PCI survey (e.g., this report).</a:t>
            </a:r>
          </a:p>
          <a:p>
            <a:r>
              <a:rPr lang="en-US" dirty="0">
                <a:latin typeface="SymbolMT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Maintain all records on file for a minimum of 5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1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F9221-9EAD-4B70-800A-5707059CE551}"/>
              </a:ext>
            </a:extLst>
          </p:cNvPr>
          <p:cNvSpPr txBox="1"/>
          <p:nvPr/>
        </p:nvSpPr>
        <p:spPr>
          <a:xfrm>
            <a:off x="0" y="22482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442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6D385-6B4C-4DB3-9106-F5ADADD2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07" y="2736447"/>
            <a:ext cx="11580386" cy="2080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8900FD-F8AD-465B-9C6F-3BE4683E4E4D}"/>
              </a:ext>
            </a:extLst>
          </p:cNvPr>
          <p:cNvSpPr txBox="1"/>
          <p:nvPr/>
        </p:nvSpPr>
        <p:spPr>
          <a:xfrm>
            <a:off x="2399250" y="863601"/>
            <a:ext cx="7877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Costs to get (and keep) our airport pavements to at least a PCI of 70 using recommended maintenance based on 2018 calculated PCI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336C6-C2E2-4416-8E8D-3836C1300056}"/>
              </a:ext>
            </a:extLst>
          </p:cNvPr>
          <p:cNvSpPr txBox="1"/>
          <p:nvPr/>
        </p:nvSpPr>
        <p:spPr>
          <a:xfrm>
            <a:off x="2973388" y="5064734"/>
            <a:ext cx="6952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(Yes, we have a backlog of pavements that need attention)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(No, we don’t have $93,407,836.95 on hand to do this.)</a:t>
            </a:r>
          </a:p>
        </p:txBody>
      </p:sp>
    </p:spTree>
    <p:extLst>
      <p:ext uri="{BB962C8B-B14F-4D97-AF65-F5344CB8AC3E}">
        <p14:creationId xmlns:p14="http://schemas.microsoft.com/office/powerpoint/2010/main" val="272937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C5FF2-5281-4944-AAB3-5CA1A283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1615105"/>
            <a:ext cx="11224728" cy="4224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4FBB43-BF69-4CD7-B212-A1ADC67DFF27}"/>
              </a:ext>
            </a:extLst>
          </p:cNvPr>
          <p:cNvSpPr txBox="1"/>
          <p:nvPr/>
        </p:nvSpPr>
        <p:spPr>
          <a:xfrm>
            <a:off x="0" y="59715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Airport Master Records – 5010 Data</a:t>
            </a:r>
          </a:p>
        </p:txBody>
      </p:sp>
    </p:spTree>
    <p:extLst>
      <p:ext uri="{BB962C8B-B14F-4D97-AF65-F5344CB8AC3E}">
        <p14:creationId xmlns:p14="http://schemas.microsoft.com/office/powerpoint/2010/main" val="357567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DABC-A267-41A0-BF76-5427C09D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09363"/>
          </a:xfrm>
        </p:spPr>
        <p:txBody>
          <a:bodyPr/>
          <a:lstStyle/>
          <a:p>
            <a:r>
              <a:rPr lang="en-US" dirty="0"/>
              <a:t>First and foremost – they’ve moved</a:t>
            </a:r>
          </a:p>
          <a:p>
            <a:pPr lvl="1"/>
            <a:r>
              <a:rPr lang="en-US" dirty="0"/>
              <a:t>No Longer GCR website</a:t>
            </a:r>
          </a:p>
          <a:p>
            <a:pPr lvl="1"/>
            <a:r>
              <a:rPr lang="en-US" dirty="0"/>
              <a:t>FAA website</a:t>
            </a:r>
          </a:p>
          <a:p>
            <a:pPr lvl="2"/>
            <a:r>
              <a:rPr lang="en-US" dirty="0">
                <a:hlinkClick r:id="rId2"/>
              </a:rPr>
              <a:t>https://airports-gis.faa.gov/agis/public/#/public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E4C5D-D828-47E5-8805-AF749B86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08" y="3271480"/>
            <a:ext cx="8274341" cy="275378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D2EED1B-DCDB-4D9F-8E1F-B762DA0B6D57}"/>
              </a:ext>
            </a:extLst>
          </p:cNvPr>
          <p:cNvSpPr/>
          <p:nvPr/>
        </p:nvSpPr>
        <p:spPr>
          <a:xfrm rot="12328387">
            <a:off x="9525363" y="5686855"/>
            <a:ext cx="1270393" cy="676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467B6A-D206-470D-B33D-237FEF91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41" y="305619"/>
            <a:ext cx="11278231" cy="29660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9D2C56A-B395-4C71-AEA3-1601BCEE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39351-A149-4769-92EA-1826EED8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1" y="3395181"/>
            <a:ext cx="11278231" cy="31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6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0D4B92-F6C2-49C2-975E-0DFB516B9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52" y="219270"/>
            <a:ext cx="6900534" cy="36147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F96B9E-EA19-46E5-972D-50EC526DB486}"/>
              </a:ext>
            </a:extLst>
          </p:cNvPr>
          <p:cNvSpPr txBox="1">
            <a:spLocks/>
          </p:cNvSpPr>
          <p:nvPr/>
        </p:nvSpPr>
        <p:spPr>
          <a:xfrm>
            <a:off x="-167780" y="4722224"/>
            <a:ext cx="121920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When you’ve logged in and want to print, the printed form looks exactly the same as it has in the past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DD91C-72D5-485E-BADD-792BCE155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376" y="494521"/>
            <a:ext cx="3187017" cy="40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C8E5-86BA-49F1-B6EE-E03F05E5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1"/>
            <a:ext cx="12192000" cy="1049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Trends that need to be addressed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F7E6E-B871-4BD8-828E-AC429FA2F123}"/>
              </a:ext>
            </a:extLst>
          </p:cNvPr>
          <p:cNvSpPr/>
          <p:nvPr/>
        </p:nvSpPr>
        <p:spPr>
          <a:xfrm>
            <a:off x="615192" y="1843210"/>
            <a:ext cx="105086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Reports from Jim </a:t>
            </a:r>
            <a:r>
              <a:rPr lang="en-US" sz="2000" dirty="0" err="1">
                <a:solidFill>
                  <a:schemeClr val="bg1"/>
                </a:solidFill>
              </a:rPr>
              <a:t>Billdilli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Is anyone reading these?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Scheduling locally funded work based on these?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Close in Obstructions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Within the first 200’ and as wide as primary surface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Visual 250’ wide, NPI 500’ wide, PIR 1000’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Approaches to be cleared?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FAR PART 77 – as wide as primary surface at beginning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Engineering Brief 99 -Table 3-2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TERPS – 400’ wide at beginning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Regular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Crackseal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Windsock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Segmented Circle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8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1C82C-E612-4F5A-A30C-74E45FF6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0"/>
            <a:ext cx="12208778" cy="3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AC5D6-0C0D-4ADE-911A-7B46FBA9D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798"/>
          <a:stretch/>
        </p:blipFill>
        <p:spPr>
          <a:xfrm>
            <a:off x="0" y="3781628"/>
            <a:ext cx="3383840" cy="1493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5B9AB-6337-406D-BDC3-BE95618E2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159" y="3790700"/>
            <a:ext cx="3383841" cy="1621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139AB-48C5-44AF-968B-3B4D551F2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158" y="5271114"/>
            <a:ext cx="3383841" cy="1586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20156-53FD-4174-9D3E-008ED5A79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53" b="14694"/>
          <a:stretch/>
        </p:blipFill>
        <p:spPr>
          <a:xfrm>
            <a:off x="1" y="5166768"/>
            <a:ext cx="3383841" cy="1691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78667-86DE-4A02-AB23-E657DC5EA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840" y="3790700"/>
            <a:ext cx="5407539" cy="3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863AB-7E2E-4FBA-85B6-560344F4C60E}"/>
              </a:ext>
            </a:extLst>
          </p:cNvPr>
          <p:cNvSpPr txBox="1"/>
          <p:nvPr/>
        </p:nvSpPr>
        <p:spPr>
          <a:xfrm>
            <a:off x="469783" y="494950"/>
            <a:ext cx="112076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    Airport Pavement mapping –Branch, Section and Sample Unit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Field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PCI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Database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Report Creation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PAVER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Conclusions and Report Submission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Airport Responsibilities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450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DBFCD-576A-4538-9AC9-C3179F446C32}"/>
              </a:ext>
            </a:extLst>
          </p:cNvPr>
          <p:cNvSpPr txBox="1"/>
          <p:nvPr/>
        </p:nvSpPr>
        <p:spPr>
          <a:xfrm>
            <a:off x="528505" y="400210"/>
            <a:ext cx="112328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Branch Definitions</a:t>
            </a:r>
          </a:p>
          <a:p>
            <a:r>
              <a:rPr lang="en-US" sz="2400" dirty="0"/>
              <a:t>	Runway</a:t>
            </a:r>
          </a:p>
          <a:p>
            <a:r>
              <a:rPr lang="en-US" sz="2400" dirty="0"/>
              <a:t>	Taxiway</a:t>
            </a:r>
          </a:p>
          <a:p>
            <a:r>
              <a:rPr lang="en-US" sz="2400" dirty="0"/>
              <a:t>	Taxilane</a:t>
            </a:r>
          </a:p>
          <a:p>
            <a:r>
              <a:rPr lang="en-US" sz="2400" dirty="0"/>
              <a:t>	Apron</a:t>
            </a:r>
          </a:p>
          <a:p>
            <a:r>
              <a:rPr lang="en-US" sz="2400" dirty="0"/>
              <a:t>Sections</a:t>
            </a:r>
          </a:p>
          <a:p>
            <a:r>
              <a:rPr lang="en-US" sz="2400" dirty="0"/>
              <a:t>	Uniform construction history</a:t>
            </a:r>
          </a:p>
          <a:p>
            <a:r>
              <a:rPr lang="en-US" sz="2400" dirty="0"/>
              <a:t>	Typical Asphalt Concrete construction section size is 5,000 </a:t>
            </a:r>
            <a:r>
              <a:rPr lang="en-US" sz="2400" dirty="0" err="1"/>
              <a:t>sq</a:t>
            </a:r>
            <a:r>
              <a:rPr lang="en-US" sz="2400" dirty="0"/>
              <a:t> ft +/- 2,000 </a:t>
            </a:r>
            <a:r>
              <a:rPr lang="en-US" sz="2400" dirty="0" err="1"/>
              <a:t>sq</a:t>
            </a:r>
            <a:r>
              <a:rPr lang="en-US" sz="2400" dirty="0"/>
              <a:t> ft</a:t>
            </a:r>
          </a:p>
          <a:p>
            <a:r>
              <a:rPr lang="en-US" sz="2400" dirty="0"/>
              <a:t>	Typical Portland Cement Concrete construction section size 20 slabs +/- 8 slabs</a:t>
            </a:r>
          </a:p>
          <a:p>
            <a:endParaRPr lang="en-US" sz="2400" dirty="0"/>
          </a:p>
          <a:p>
            <a:r>
              <a:rPr lang="en-US" sz="2400" dirty="0"/>
              <a:t>Sample Units</a:t>
            </a:r>
          </a:p>
          <a:p>
            <a:r>
              <a:rPr lang="en-US" sz="2400" dirty="0"/>
              <a:t>	Number of sample units depends on the size of the branch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924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F9221-9EAD-4B70-800A-5707059CE551}"/>
              </a:ext>
            </a:extLst>
          </p:cNvPr>
          <p:cNvSpPr txBox="1"/>
          <p:nvPr/>
        </p:nvSpPr>
        <p:spPr>
          <a:xfrm>
            <a:off x="206375" y="771743"/>
            <a:ext cx="1177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PCI Determination calculated by Distress Types, Severity and amounts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7FDF9-E711-4EF1-88BF-E8883A5B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1423987"/>
            <a:ext cx="68770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860F6-A311-43E8-89E7-016BABD8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1" y="2353179"/>
            <a:ext cx="3110182" cy="2290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638DF-1632-4BFA-9A52-329E323AD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583" y="1375791"/>
            <a:ext cx="5227454" cy="228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BDAB3-772F-47CF-A186-C9B276E5D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591" y="2487929"/>
            <a:ext cx="3083906" cy="2156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B763C-553C-4FAE-AEC8-E0B04EA2E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98" y="3830967"/>
            <a:ext cx="5083824" cy="2063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711CC4-DFB1-4341-81E9-B7D8775561AF}"/>
              </a:ext>
            </a:extLst>
          </p:cNvPr>
          <p:cNvSpPr txBox="1"/>
          <p:nvPr/>
        </p:nvSpPr>
        <p:spPr>
          <a:xfrm>
            <a:off x="4544008" y="612740"/>
            <a:ext cx="354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Sample Distresses</a:t>
            </a:r>
          </a:p>
        </p:txBody>
      </p:sp>
    </p:spTree>
    <p:extLst>
      <p:ext uri="{BB962C8B-B14F-4D97-AF65-F5344CB8AC3E}">
        <p14:creationId xmlns:p14="http://schemas.microsoft.com/office/powerpoint/2010/main" val="101231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3F6A3-4BE4-4D30-9151-108E66917EBA}"/>
              </a:ext>
            </a:extLst>
          </p:cNvPr>
          <p:cNvSpPr txBox="1"/>
          <p:nvPr/>
        </p:nvSpPr>
        <p:spPr>
          <a:xfrm>
            <a:off x="906011" y="830510"/>
            <a:ext cx="839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Pavement Condition Index Determination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FD921-4F83-4DDB-8C90-1AC91D16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905000"/>
            <a:ext cx="699135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194DA-976F-4949-B61C-AC849149A5FA}"/>
              </a:ext>
            </a:extLst>
          </p:cNvPr>
          <p:cNvSpPr txBox="1"/>
          <p:nvPr/>
        </p:nvSpPr>
        <p:spPr>
          <a:xfrm>
            <a:off x="0" y="54210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MaineDOT has chosen a PCI rating of 70 as a trigger to schedule Rehabilitation or Reconstruction in your CIP</a:t>
            </a:r>
          </a:p>
        </p:txBody>
      </p:sp>
    </p:spTree>
    <p:extLst>
      <p:ext uri="{BB962C8B-B14F-4D97-AF65-F5344CB8AC3E}">
        <p14:creationId xmlns:p14="http://schemas.microsoft.com/office/powerpoint/2010/main" val="12129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D0040-90F0-43A4-AFED-FB7CA3AF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2248">
            <a:off x="878222" y="1784004"/>
            <a:ext cx="2937513" cy="3857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B083A-F6D4-4C0F-90AB-74B9D1E5C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7727">
            <a:off x="1984541" y="1494440"/>
            <a:ext cx="2880810" cy="3913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BB241-36A8-4B07-8606-33EE9427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2093">
            <a:off x="3762245" y="994093"/>
            <a:ext cx="3366749" cy="436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88789-CBFC-4285-B51E-46301931E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4397">
            <a:off x="5473591" y="936428"/>
            <a:ext cx="3365994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728CC7-074F-4106-A59D-6DC593514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27230">
            <a:off x="7636435" y="1469128"/>
            <a:ext cx="4718194" cy="28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063-1B04-47DE-85C9-A8AC22E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EE0A-5B25-4562-9CE4-BDD5E110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6FEC-2F2D-43D1-A100-449B5DB7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34004" r="28126"/>
          <a:stretch/>
        </p:blipFill>
        <p:spPr>
          <a:xfrm>
            <a:off x="0" y="0"/>
            <a:ext cx="121963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F9221-9EAD-4B70-800A-5707059CE551}"/>
              </a:ext>
            </a:extLst>
          </p:cNvPr>
          <p:cNvSpPr txBox="1"/>
          <p:nvPr/>
        </p:nvSpPr>
        <p:spPr>
          <a:xfrm>
            <a:off x="1" y="7717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PAVER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D66C6-BBA6-41FB-AD11-BC84DBC7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70" y="1431460"/>
            <a:ext cx="8704425" cy="46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37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A876CB6B1EA47AFBD0A25495CBFA7" ma:contentTypeVersion="10" ma:contentTypeDescription="Create a new document." ma:contentTypeScope="" ma:versionID="f76fdc24ee18fd469a7b97c45e5657fe">
  <xsd:schema xmlns:xsd="http://www.w3.org/2001/XMLSchema" xmlns:xs="http://www.w3.org/2001/XMLSchema" xmlns:p="http://schemas.microsoft.com/office/2006/metadata/properties" xmlns:ns1="http://schemas.microsoft.com/sharepoint/v3" xmlns:ns3="af25a960-7a7f-40a7-ba2f-0cfdc1b90fc5" targetNamespace="http://schemas.microsoft.com/office/2006/metadata/properties" ma:root="true" ma:fieldsID="2d95d3845d63a269368ab5b66e3e24e9" ns1:_="" ns3:_="">
    <xsd:import namespace="http://schemas.microsoft.com/sharepoint/v3"/>
    <xsd:import namespace="af25a960-7a7f-40a7-ba2f-0cfdc1b90f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5a960-7a7f-40a7-ba2f-0cfdc1b90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AFDBFC-70BA-4D01-B510-467B90C53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25a960-7a7f-40a7-ba2f-0cfdc1b90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B3F826-F20F-44FC-9ED5-9F2C2CE8E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5DDF7-2723-4FDD-9C18-127FC26570B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25a960-7a7f-40a7-ba2f-0cfdc1b90fc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</TotalTime>
  <Words>409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Century Gothic</vt:lpstr>
      <vt:lpstr>SymbolMT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LeSiege, Tim</dc:creator>
  <cp:lastModifiedBy>LeSiege, Tim</cp:lastModifiedBy>
  <cp:revision>11</cp:revision>
  <dcterms:created xsi:type="dcterms:W3CDTF">2019-10-09T14:01:37Z</dcterms:created>
  <dcterms:modified xsi:type="dcterms:W3CDTF">2019-10-09T16:31:10Z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0x010100099A876CB6B1EA47AFBD0A25495CBFA7</vt:lpwstr>
  </property>
</Properties>
</file>